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58" r:id="rId2"/>
  </p:sldMasterIdLst>
  <p:notesMasterIdLst>
    <p:notesMasterId r:id="rId12"/>
  </p:notesMasterIdLst>
  <p:sldIdLst>
    <p:sldId id="256" r:id="rId3"/>
    <p:sldId id="259" r:id="rId4"/>
    <p:sldId id="258" r:id="rId5"/>
    <p:sldId id="261" r:id="rId6"/>
    <p:sldId id="279" r:id="rId7"/>
    <p:sldId id="301" r:id="rId8"/>
    <p:sldId id="304" r:id="rId9"/>
    <p:sldId id="257" r:id="rId10"/>
    <p:sldId id="305" r:id="rId11"/>
  </p:sldIdLst>
  <p:sldSz cx="9144000" cy="5143500" type="screen16x9"/>
  <p:notesSz cx="6858000" cy="9144000"/>
  <p:embeddedFontLst>
    <p:embeddedFont>
      <p:font typeface="Arvo" panose="020B0604020202020204" charset="0"/>
      <p:regular r:id="rId13"/>
      <p:bold r:id="rId14"/>
      <p:italic r:id="rId15"/>
      <p:boldItalic r:id="rId16"/>
    </p:embeddedFont>
    <p:embeddedFont>
      <p:font typeface="Roboto Condensed" panose="02000000000000000000" pitchFamily="2" charset="0"/>
      <p:regular r:id="rId17"/>
      <p:bold r:id="rId18"/>
      <p:italic r:id="rId19"/>
      <p:boldItalic r:id="rId20"/>
    </p:embeddedFont>
    <p:embeddedFont>
      <p:font typeface="Roboto Condensed Light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542"/>
    <a:srgbClr val="F7F7F7"/>
    <a:srgbClr val="1C2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80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08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66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81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02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79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1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855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88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47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671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01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86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6765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imaojacinto.blogspot.com/2011/04/imagens-do-planeta-terra.html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glutenfreegardengoddess.blogspot.com/2009/03/indoor-seeds-sprouting.html" TargetMode="External"/><Relationship Id="rId11" Type="http://schemas.openxmlformats.org/officeDocument/2006/relationships/image" Target="../media/image6.jpeg"/><Relationship Id="rId5" Type="http://schemas.openxmlformats.org/officeDocument/2006/relationships/image" Target="../media/image2.jpg"/><Relationship Id="rId10" Type="http://schemas.openxmlformats.org/officeDocument/2006/relationships/image" Target="../media/image5.jpeg"/><Relationship Id="rId4" Type="http://schemas.openxmlformats.org/officeDocument/2006/relationships/hyperlink" Target="http://www.tispain.com/2011/05/todo-sobre-el-agua.html" TargetMode="External"/><Relationship Id="rId9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leal.philipe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ustavocastro78/gerenciando-ambientes-com-conda-fd68e26fc96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525818" y="1636157"/>
            <a:ext cx="5367900" cy="1709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Python: </a:t>
            </a:r>
            <a:r>
              <a:rPr lang="en-US" sz="2800" b="0" dirty="0" err="1">
                <a:solidFill>
                  <a:schemeClr val="bg1">
                    <a:lumMod val="95000"/>
                  </a:schemeClr>
                </a:solidFill>
              </a:rPr>
              <a:t>Primeiros</a:t>
            </a:r>
            <a:r>
              <a:rPr lang="en-US" sz="2800" b="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b="0" dirty="0" err="1">
                <a:solidFill>
                  <a:schemeClr val="bg1">
                    <a:lumMod val="95000"/>
                  </a:schemeClr>
                </a:solidFill>
              </a:rPr>
              <a:t>Passos</a:t>
            </a:r>
            <a:endParaRPr lang="en-US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Google Shape;193;p12">
            <a:extLst>
              <a:ext uri="{FF2B5EF4-FFF2-40B4-BE49-F238E27FC236}">
                <a16:creationId xmlns:a16="http://schemas.microsoft.com/office/drawing/2014/main" id="{BA1AF906-40EE-4328-B3C7-4B5318878BF3}"/>
              </a:ext>
            </a:extLst>
          </p:cNvPr>
          <p:cNvSpPr txBox="1">
            <a:spLocks/>
          </p:cNvSpPr>
          <p:nvPr/>
        </p:nvSpPr>
        <p:spPr>
          <a:xfrm>
            <a:off x="5867400" y="4253024"/>
            <a:ext cx="3276600" cy="404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Philipe Riskalla Leal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48"/>
              </a:buClr>
              <a:buSzPts val="1100"/>
              <a:buFont typeface="Arial"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Google Shape;215;p13">
            <a:extLst>
              <a:ext uri="{FF2B5EF4-FFF2-40B4-BE49-F238E27FC236}">
                <a16:creationId xmlns:a16="http://schemas.microsoft.com/office/drawing/2014/main" id="{E5224E7A-FDE3-43CC-8CE2-87DE66C3246F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2496" r="-6746"/>
          <a:stretch/>
        </p:blipFill>
        <p:spPr>
          <a:xfrm>
            <a:off x="5607663" y="1669626"/>
            <a:ext cx="2065500" cy="20655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9" name="Google Shape;215;p13">
            <a:extLst>
              <a:ext uri="{FF2B5EF4-FFF2-40B4-BE49-F238E27FC236}">
                <a16:creationId xmlns:a16="http://schemas.microsoft.com/office/drawing/2014/main" id="{DED0723F-47B7-47DC-9C21-99963CFE030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4809" r="14809"/>
          <a:stretch/>
        </p:blipFill>
        <p:spPr>
          <a:xfrm>
            <a:off x="7105637" y="1289362"/>
            <a:ext cx="1399224" cy="13320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3" name="Google Shape;215;p13">
            <a:extLst>
              <a:ext uri="{FF2B5EF4-FFF2-40B4-BE49-F238E27FC236}">
                <a16:creationId xmlns:a16="http://schemas.microsoft.com/office/drawing/2014/main" id="{7CBB475B-E1AF-456A-8812-1813F01285A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2767" b="2767"/>
          <a:stretch/>
        </p:blipFill>
        <p:spPr>
          <a:xfrm>
            <a:off x="7324173" y="2819199"/>
            <a:ext cx="962152" cy="915927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E5951ED4-7951-4F17-A5EA-241D2ABE9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" y="-8022"/>
            <a:ext cx="863600" cy="695850"/>
          </a:xfrm>
          <a:prstGeom prst="rect">
            <a:avLst/>
          </a:prstGeom>
          <a:noFill/>
        </p:spPr>
      </p:pic>
      <p:pic>
        <p:nvPicPr>
          <p:cNvPr id="16" name="Picture 12" descr="Resultado de imagem para MOCEAN INPE">
            <a:extLst>
              <a:ext uri="{FF2B5EF4-FFF2-40B4-BE49-F238E27FC236}">
                <a16:creationId xmlns:a16="http://schemas.microsoft.com/office/drawing/2014/main" id="{F061A742-8B47-4D51-AD38-975EC503D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/>
          <a:srcRect l="6141" r="6299"/>
          <a:stretch/>
        </p:blipFill>
        <p:spPr bwMode="auto">
          <a:xfrm>
            <a:off x="8135257" y="0"/>
            <a:ext cx="1008743" cy="695850"/>
          </a:xfrm>
          <a:prstGeom prst="rect">
            <a:avLst/>
          </a:prstGeom>
          <a:noFill/>
        </p:spPr>
      </p:pic>
      <p:sp>
        <p:nvSpPr>
          <p:cNvPr id="17" name="Google Shape;193;p12">
            <a:extLst>
              <a:ext uri="{FF2B5EF4-FFF2-40B4-BE49-F238E27FC236}">
                <a16:creationId xmlns:a16="http://schemas.microsoft.com/office/drawing/2014/main" id="{D508A765-2D9F-4993-BBF0-9F6A0C459F0F}"/>
              </a:ext>
            </a:extLst>
          </p:cNvPr>
          <p:cNvSpPr txBox="1">
            <a:spLocks/>
          </p:cNvSpPr>
          <p:nvPr/>
        </p:nvSpPr>
        <p:spPr>
          <a:xfrm>
            <a:off x="525818" y="2917079"/>
            <a:ext cx="4468683" cy="404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Introdução e Instalação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48"/>
              </a:buClr>
              <a:buSzPts val="1100"/>
              <a:buFont typeface="Arial"/>
              <a:buNone/>
              <a:tabLst/>
              <a:defRPr/>
            </a:pP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B21C9E-54D1-4A50-AB87-69734BCE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3643"/>
            <a:ext cx="1274786" cy="84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1ª Aula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dirty="0"/>
              <a:t>Introdução e Instalação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 txBox="1">
            <a:spLocks noGrp="1"/>
          </p:cNvSpPr>
          <p:nvPr>
            <p:ph type="subTitle" idx="4294967295"/>
          </p:nvPr>
        </p:nvSpPr>
        <p:spPr>
          <a:xfrm>
            <a:off x="2040673" y="2571750"/>
            <a:ext cx="5062654" cy="2380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/>
              <a:t>Nome: Philipe Riskalla Leal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/>
              <a:t>Contato: </a:t>
            </a:r>
            <a:r>
              <a:rPr lang="pt-BR" sz="1800" b="1" dirty="0">
                <a:hlinkClick r:id="rId3"/>
              </a:rPr>
              <a:t>leal.philipe@gmail.com</a:t>
            </a:r>
            <a:endParaRPr lang="pt-BR"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/>
              <a:t>Formação: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/>
              <a:t>Biologia (UNIFESP); Mestrado em Ecologia (USP); Ph.D. em Sensoriamento Remoto (INPE)</a:t>
            </a:r>
            <a:endParaRPr sz="1600" b="1" dirty="0"/>
          </a:p>
        </p:txBody>
      </p:sp>
      <p:pic>
        <p:nvPicPr>
          <p:cNvPr id="215" name="Google Shape;215;p13"/>
          <p:cNvPicPr preferRelativeResize="0"/>
          <p:nvPr/>
        </p:nvPicPr>
        <p:blipFill rotWithShape="1">
          <a:blip r:embed="rId4"/>
          <a:srcRect l="-2" t="-7404" r="2" b="32403"/>
          <a:stretch/>
        </p:blipFill>
        <p:spPr>
          <a:xfrm>
            <a:off x="3510400" y="367400"/>
            <a:ext cx="2065500" cy="2065500"/>
          </a:xfrm>
          <a:prstGeom prst="diamond">
            <a:avLst/>
          </a:prstGeom>
          <a:solidFill>
            <a:srgbClr val="2F292B"/>
          </a:solidFill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Python: </a:t>
            </a:r>
            <a:r>
              <a:rPr lang="pt-BR" dirty="0"/>
              <a:t>Introdução e Instalação</a:t>
            </a:r>
            <a:endParaRPr lang="en-US"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4" y="1385449"/>
            <a:ext cx="3462525" cy="336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pt-BR" sz="2800" dirty="0"/>
              <a:t>Origem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pt-BR" sz="2800" dirty="0"/>
              <a:t>Definição</a:t>
            </a:r>
            <a:endParaRPr sz="28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pt-BR" sz="2800" dirty="0"/>
              <a:t>Instalação</a:t>
            </a:r>
            <a:endParaRPr sz="2800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" name="Google Shape;302;p20">
            <a:extLst>
              <a:ext uri="{FF2B5EF4-FFF2-40B4-BE49-F238E27FC236}">
                <a16:creationId xmlns:a16="http://schemas.microsoft.com/office/drawing/2014/main" id="{C9BC467C-F52F-4AEC-88D2-977CB236FFE0}"/>
              </a:ext>
            </a:extLst>
          </p:cNvPr>
          <p:cNvPicPr preferRelativeResize="0"/>
          <p:nvPr/>
        </p:nvPicPr>
        <p:blipFill rotWithShape="1">
          <a:blip r:embed="rId3"/>
          <a:srcRect l="-26206" t="-86612" r="-28619" b="-86612"/>
          <a:stretch/>
        </p:blipFill>
        <p:spPr>
          <a:xfrm>
            <a:off x="4675375" y="909350"/>
            <a:ext cx="4097700" cy="4097700"/>
          </a:xfrm>
          <a:prstGeom prst="diamond">
            <a:avLst/>
          </a:prstGeom>
          <a:solidFill>
            <a:srgbClr val="1C272B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Python</a:t>
            </a:r>
            <a:r>
              <a:rPr lang="pt-BR" sz="2000" dirty="0"/>
              <a:t>: Origem</a:t>
            </a:r>
            <a:endParaRPr dirty="0"/>
          </a:p>
        </p:txBody>
      </p:sp>
      <p:sp>
        <p:nvSpPr>
          <p:cNvPr id="535" name="Google Shape;535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3" name="Google Shape;927;p46">
            <a:extLst>
              <a:ext uri="{FF2B5EF4-FFF2-40B4-BE49-F238E27FC236}">
                <a16:creationId xmlns:a16="http://schemas.microsoft.com/office/drawing/2014/main" id="{D216B97F-50A8-4B11-9F94-7516BD89C407}"/>
              </a:ext>
            </a:extLst>
          </p:cNvPr>
          <p:cNvGrpSpPr/>
          <p:nvPr/>
        </p:nvGrpSpPr>
        <p:grpSpPr>
          <a:xfrm>
            <a:off x="351136" y="610549"/>
            <a:ext cx="330270" cy="330251"/>
            <a:chOff x="1923675" y="1633650"/>
            <a:chExt cx="436000" cy="435975"/>
          </a:xfrm>
        </p:grpSpPr>
        <p:sp>
          <p:nvSpPr>
            <p:cNvPr id="14" name="Google Shape;928;p46">
              <a:extLst>
                <a:ext uri="{FF2B5EF4-FFF2-40B4-BE49-F238E27FC236}">
                  <a16:creationId xmlns:a16="http://schemas.microsoft.com/office/drawing/2014/main" id="{606EC5ED-AE36-4C31-9171-EF6A41545B94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9;p46">
              <a:extLst>
                <a:ext uri="{FF2B5EF4-FFF2-40B4-BE49-F238E27FC236}">
                  <a16:creationId xmlns:a16="http://schemas.microsoft.com/office/drawing/2014/main" id="{6EFF35EF-2E94-4722-8562-87BBCA6464C9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0;p46">
              <a:extLst>
                <a:ext uri="{FF2B5EF4-FFF2-40B4-BE49-F238E27FC236}">
                  <a16:creationId xmlns:a16="http://schemas.microsoft.com/office/drawing/2014/main" id="{81A1AC4F-8126-49BC-8470-9FC08CB17B92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31;p46">
              <a:extLst>
                <a:ext uri="{FF2B5EF4-FFF2-40B4-BE49-F238E27FC236}">
                  <a16:creationId xmlns:a16="http://schemas.microsoft.com/office/drawing/2014/main" id="{8316D569-2441-483C-A625-9ED9AF572357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2;p46">
              <a:extLst>
                <a:ext uri="{FF2B5EF4-FFF2-40B4-BE49-F238E27FC236}">
                  <a16:creationId xmlns:a16="http://schemas.microsoft.com/office/drawing/2014/main" id="{027A08F0-9D8B-4691-A1F9-14E9A6D748C7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33;p46">
              <a:extLst>
                <a:ext uri="{FF2B5EF4-FFF2-40B4-BE49-F238E27FC236}">
                  <a16:creationId xmlns:a16="http://schemas.microsoft.com/office/drawing/2014/main" id="{1BD7364B-D8D6-4DCB-BA67-51EDA8B0F867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534;p34">
            <a:extLst>
              <a:ext uri="{FF2B5EF4-FFF2-40B4-BE49-F238E27FC236}">
                <a16:creationId xmlns:a16="http://schemas.microsoft.com/office/drawing/2014/main" id="{9C589929-4F81-4F59-81BE-D83BAA3DBEB5}"/>
              </a:ext>
            </a:extLst>
          </p:cNvPr>
          <p:cNvSpPr txBox="1">
            <a:spLocks/>
          </p:cNvSpPr>
          <p:nvPr/>
        </p:nvSpPr>
        <p:spPr>
          <a:xfrm>
            <a:off x="351137" y="1605425"/>
            <a:ext cx="7260518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3200" dirty="0"/>
              <a:t>“No princípio, era o ...”  </a:t>
            </a:r>
          </a:p>
        </p:txBody>
      </p:sp>
      <p:pic>
        <p:nvPicPr>
          <p:cNvPr id="1026" name="Picture 2" descr="UPDATE] Edição especial de Monty Python em Busca do Cálice Sagrado inclui  catapulta - NerdBunker">
            <a:extLst>
              <a:ext uri="{FF2B5EF4-FFF2-40B4-BE49-F238E27FC236}">
                <a16:creationId xmlns:a16="http://schemas.microsoft.com/office/drawing/2014/main" id="{D87E21A5-C061-401E-8B08-3022B9B50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00" y="1605425"/>
            <a:ext cx="4696838" cy="264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534;p34">
            <a:extLst>
              <a:ext uri="{FF2B5EF4-FFF2-40B4-BE49-F238E27FC236}">
                <a16:creationId xmlns:a16="http://schemas.microsoft.com/office/drawing/2014/main" id="{C54D1342-E999-4B29-BED0-E5A369841094}"/>
              </a:ext>
            </a:extLst>
          </p:cNvPr>
          <p:cNvSpPr txBox="1">
            <a:spLocks/>
          </p:cNvSpPr>
          <p:nvPr/>
        </p:nvSpPr>
        <p:spPr>
          <a:xfrm>
            <a:off x="681406" y="2727648"/>
            <a:ext cx="3321794" cy="90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3600" b="1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Monty Python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Python</a:t>
            </a:r>
            <a:r>
              <a:rPr lang="pt-BR" sz="2000" dirty="0"/>
              <a:t>: Origem</a:t>
            </a:r>
            <a:endParaRPr dirty="0"/>
          </a:p>
        </p:txBody>
      </p:sp>
      <p:sp>
        <p:nvSpPr>
          <p:cNvPr id="535" name="Google Shape;535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3" name="Google Shape;927;p46">
            <a:extLst>
              <a:ext uri="{FF2B5EF4-FFF2-40B4-BE49-F238E27FC236}">
                <a16:creationId xmlns:a16="http://schemas.microsoft.com/office/drawing/2014/main" id="{D216B97F-50A8-4B11-9F94-7516BD89C407}"/>
              </a:ext>
            </a:extLst>
          </p:cNvPr>
          <p:cNvGrpSpPr/>
          <p:nvPr/>
        </p:nvGrpSpPr>
        <p:grpSpPr>
          <a:xfrm>
            <a:off x="351136" y="610549"/>
            <a:ext cx="330270" cy="330251"/>
            <a:chOff x="1923675" y="1633650"/>
            <a:chExt cx="436000" cy="435975"/>
          </a:xfrm>
        </p:grpSpPr>
        <p:sp>
          <p:nvSpPr>
            <p:cNvPr id="14" name="Google Shape;928;p46">
              <a:extLst>
                <a:ext uri="{FF2B5EF4-FFF2-40B4-BE49-F238E27FC236}">
                  <a16:creationId xmlns:a16="http://schemas.microsoft.com/office/drawing/2014/main" id="{606EC5ED-AE36-4C31-9171-EF6A41545B94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9;p46">
              <a:extLst>
                <a:ext uri="{FF2B5EF4-FFF2-40B4-BE49-F238E27FC236}">
                  <a16:creationId xmlns:a16="http://schemas.microsoft.com/office/drawing/2014/main" id="{6EFF35EF-2E94-4722-8562-87BBCA6464C9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0;p46">
              <a:extLst>
                <a:ext uri="{FF2B5EF4-FFF2-40B4-BE49-F238E27FC236}">
                  <a16:creationId xmlns:a16="http://schemas.microsoft.com/office/drawing/2014/main" id="{81A1AC4F-8126-49BC-8470-9FC08CB17B92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31;p46">
              <a:extLst>
                <a:ext uri="{FF2B5EF4-FFF2-40B4-BE49-F238E27FC236}">
                  <a16:creationId xmlns:a16="http://schemas.microsoft.com/office/drawing/2014/main" id="{8316D569-2441-483C-A625-9ED9AF572357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2;p46">
              <a:extLst>
                <a:ext uri="{FF2B5EF4-FFF2-40B4-BE49-F238E27FC236}">
                  <a16:creationId xmlns:a16="http://schemas.microsoft.com/office/drawing/2014/main" id="{027A08F0-9D8B-4691-A1F9-14E9A6D748C7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33;p46">
              <a:extLst>
                <a:ext uri="{FF2B5EF4-FFF2-40B4-BE49-F238E27FC236}">
                  <a16:creationId xmlns:a16="http://schemas.microsoft.com/office/drawing/2014/main" id="{1BD7364B-D8D6-4DCB-BA67-51EDA8B0F867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UPDATE] Edição especial de Monty Python em Busca do Cálice Sagrado inclui  catapulta - NerdBunker">
            <a:extLst>
              <a:ext uri="{FF2B5EF4-FFF2-40B4-BE49-F238E27FC236}">
                <a16:creationId xmlns:a16="http://schemas.microsoft.com/office/drawing/2014/main" id="{D87E21A5-C061-401E-8B08-3022B9B50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5" y="1690565"/>
            <a:ext cx="3261600" cy="18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534;p34">
            <a:extLst>
              <a:ext uri="{FF2B5EF4-FFF2-40B4-BE49-F238E27FC236}">
                <a16:creationId xmlns:a16="http://schemas.microsoft.com/office/drawing/2014/main" id="{C54D1342-E999-4B29-BED0-E5A369841094}"/>
              </a:ext>
            </a:extLst>
          </p:cNvPr>
          <p:cNvSpPr txBox="1">
            <a:spLocks/>
          </p:cNvSpPr>
          <p:nvPr/>
        </p:nvSpPr>
        <p:spPr>
          <a:xfrm>
            <a:off x="405344" y="3349097"/>
            <a:ext cx="3321794" cy="90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pt-BR" sz="3600" b="1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Monty Python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2FBF8DE-9158-4E86-9613-3B1A332F7A8F}"/>
              </a:ext>
            </a:extLst>
          </p:cNvPr>
          <p:cNvGrpSpPr/>
          <p:nvPr/>
        </p:nvGrpSpPr>
        <p:grpSpPr>
          <a:xfrm>
            <a:off x="3815475" y="2575292"/>
            <a:ext cx="2491200" cy="1134496"/>
            <a:chOff x="3815475" y="2495016"/>
            <a:chExt cx="2491200" cy="1134496"/>
          </a:xfrm>
        </p:grpSpPr>
        <p:sp>
          <p:nvSpPr>
            <p:cNvPr id="25" name="Google Shape;534;p34">
              <a:extLst>
                <a:ext uri="{FF2B5EF4-FFF2-40B4-BE49-F238E27FC236}">
                  <a16:creationId xmlns:a16="http://schemas.microsoft.com/office/drawing/2014/main" id="{76670A54-631C-43F5-B57E-D1E0590593E7}"/>
                </a:ext>
              </a:extLst>
            </p:cNvPr>
            <p:cNvSpPr txBox="1">
              <a:spLocks/>
            </p:cNvSpPr>
            <p:nvPr/>
          </p:nvSpPr>
          <p:spPr>
            <a:xfrm>
              <a:off x="4140634" y="2728458"/>
              <a:ext cx="1840882" cy="901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▰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accent4"/>
                </a:buClr>
                <a:buSzPts val="2400"/>
                <a:buFont typeface="Roboto Condensed Light"/>
                <a:buChar char="▻"/>
                <a:defRPr sz="2400" b="0" i="0" u="none" strike="noStrike" cap="none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lvl9pPr>
            </a:lstStyle>
            <a:p>
              <a:pPr marL="0" indent="0" algn="ctr">
                <a:buNone/>
              </a:pPr>
              <a:r>
                <a:rPr lang="pt-BR" sz="1400" b="1" dirty="0">
                  <a:solidFill>
                    <a:schemeClr val="tx2">
                      <a:lumMod val="10000"/>
                    </a:schemeClr>
                  </a:solidFill>
                  <a:latin typeface="+mj-lt"/>
                </a:rPr>
                <a:t>Guido Van </a:t>
              </a:r>
              <a:r>
                <a:rPr lang="pt-BR" sz="1400" b="1" dirty="0" err="1">
                  <a:solidFill>
                    <a:schemeClr val="tx2">
                      <a:lumMod val="10000"/>
                    </a:schemeClr>
                  </a:solidFill>
                  <a:latin typeface="+mj-lt"/>
                </a:rPr>
                <a:t>Rossum</a:t>
              </a:r>
              <a:r>
                <a:rPr lang="pt-BR" sz="1400" b="1" dirty="0">
                  <a:solidFill>
                    <a:schemeClr val="tx2">
                      <a:lumMod val="10000"/>
                    </a:schemeClr>
                  </a:solidFill>
                  <a:latin typeface="+mj-lt"/>
                </a:rPr>
                <a:t> (1989) </a:t>
              </a:r>
            </a:p>
          </p:txBody>
        </p:sp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0449155E-F38E-4888-BAF7-F56EB368826E}"/>
                </a:ext>
              </a:extLst>
            </p:cNvPr>
            <p:cNvSpPr/>
            <p:nvPr/>
          </p:nvSpPr>
          <p:spPr>
            <a:xfrm>
              <a:off x="3815475" y="2495016"/>
              <a:ext cx="2491200" cy="2334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E36E12-66AE-451E-B1AD-F27326DD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89" y="1237109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2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Python: </a:t>
            </a:r>
            <a:r>
              <a:rPr lang="pt-BR" dirty="0"/>
              <a:t>Definição</a:t>
            </a:r>
            <a:endParaRPr lang="en-US"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4" y="1428825"/>
            <a:ext cx="3757726" cy="336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pt-B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Linguagem de Programação otimizada para educação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pt-BR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pt-B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Linguagem interpretada (alto nível)</a:t>
            </a:r>
            <a:endParaRPr lang="pt-BR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pt-BR" sz="2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pt-B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OOP: </a:t>
            </a:r>
            <a:r>
              <a:rPr lang="pt-BR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Object-Oriented</a:t>
            </a:r>
            <a:r>
              <a:rPr lang="pt-B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Programming</a:t>
            </a:r>
            <a:endParaRPr lang="pt-BR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pt-BR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pt-B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Open-</a:t>
            </a:r>
            <a:r>
              <a:rPr lang="pt-BR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Source</a:t>
            </a:r>
            <a:endParaRPr lang="pt-BR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lang="pt-BR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pt-BR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Multi-Plataforma</a:t>
            </a:r>
            <a:r>
              <a:rPr lang="pt-BR" sz="1600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pt-B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Linux, </a:t>
            </a:r>
            <a:r>
              <a:rPr lang="pt-BR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MacOSX</a:t>
            </a:r>
            <a:r>
              <a:rPr lang="pt-B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		    Windows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" name="Google Shape;302;p20">
            <a:extLst>
              <a:ext uri="{FF2B5EF4-FFF2-40B4-BE49-F238E27FC236}">
                <a16:creationId xmlns:a16="http://schemas.microsoft.com/office/drawing/2014/main" id="{C9BC467C-F52F-4AEC-88D2-977CB236FFE0}"/>
              </a:ext>
            </a:extLst>
          </p:cNvPr>
          <p:cNvPicPr preferRelativeResize="0"/>
          <p:nvPr/>
        </p:nvPicPr>
        <p:blipFill rotWithShape="1">
          <a:blip r:embed="rId3"/>
          <a:srcRect l="-29891" t="-45821" r="-27850" b="-14498"/>
          <a:stretch/>
        </p:blipFill>
        <p:spPr>
          <a:xfrm>
            <a:off x="4675375" y="909350"/>
            <a:ext cx="4097700" cy="4097700"/>
          </a:xfrm>
          <a:prstGeom prst="diamond">
            <a:avLst/>
          </a:prstGeom>
          <a:solidFill>
            <a:srgbClr val="F7F7F7"/>
          </a:solidFill>
          <a:ln w="34925">
            <a:solidFill>
              <a:srgbClr val="3F5378"/>
            </a:solidFill>
          </a:ln>
        </p:spPr>
      </p:pic>
    </p:spTree>
    <p:extLst>
      <p:ext uri="{BB962C8B-B14F-4D97-AF65-F5344CB8AC3E}">
        <p14:creationId xmlns:p14="http://schemas.microsoft.com/office/powerpoint/2010/main" val="375491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INSTALAÇÃO E AMBIENTES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01F54A9-4AF4-4645-ADA7-580A829C0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773044"/>
            <a:ext cx="3378300" cy="2489244"/>
          </a:xfrm>
        </p:spPr>
        <p:txBody>
          <a:bodyPr/>
          <a:lstStyle/>
          <a:p>
            <a:r>
              <a:rPr lang="pt-BR" dirty="0"/>
              <a:t>Gestão de Ambientes</a:t>
            </a:r>
          </a:p>
          <a:p>
            <a:pPr marL="101600" indent="0">
              <a:buNone/>
            </a:pPr>
            <a:endParaRPr lang="pt-BR" dirty="0"/>
          </a:p>
          <a:p>
            <a:r>
              <a:rPr lang="pt-BR" dirty="0"/>
              <a:t>Aplicações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B7E0F37-90ED-4C98-8D93-9ADC0249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09500"/>
            <a:ext cx="4229100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8C818B0-B377-41AB-A053-8BDC31F9EE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441" y="1625087"/>
            <a:ext cx="7303530" cy="2724300"/>
          </a:xfrm>
        </p:spPr>
        <p:txBody>
          <a:bodyPr/>
          <a:lstStyle/>
          <a:p>
            <a:r>
              <a:rPr lang="pt-BR" sz="2400" b="1" dirty="0">
                <a:solidFill>
                  <a:srgbClr val="FF9800"/>
                </a:solidFill>
              </a:rPr>
              <a:t>Conda:</a:t>
            </a:r>
          </a:p>
          <a:p>
            <a:pPr lvl="1"/>
            <a:r>
              <a:rPr lang="pt-BR" sz="2000" b="0" i="0" dirty="0">
                <a:solidFill>
                  <a:srgbClr val="292929"/>
                </a:solidFill>
                <a:effectLst/>
                <a:latin typeface="+mj-lt"/>
              </a:rPr>
              <a:t>Gerenciador de pacotes, dependências e ambientes;</a:t>
            </a:r>
          </a:p>
          <a:p>
            <a:pPr lvl="1"/>
            <a:r>
              <a:rPr lang="pt-BR" sz="2000" b="0" i="1" dirty="0">
                <a:solidFill>
                  <a:srgbClr val="292929"/>
                </a:solidFill>
                <a:effectLst/>
                <a:latin typeface="+mj-lt"/>
              </a:rPr>
              <a:t>Open </a:t>
            </a:r>
            <a:r>
              <a:rPr lang="pt-BR" sz="2000" b="0" i="1" dirty="0" err="1">
                <a:solidFill>
                  <a:srgbClr val="292929"/>
                </a:solidFill>
                <a:effectLst/>
                <a:latin typeface="+mj-lt"/>
              </a:rPr>
              <a:t>Source</a:t>
            </a:r>
            <a:r>
              <a:rPr lang="pt-BR" sz="2000" b="0" i="1" dirty="0">
                <a:solidFill>
                  <a:srgbClr val="292929"/>
                </a:solidFill>
                <a:effectLst/>
                <a:latin typeface="+mj-lt"/>
              </a:rPr>
              <a:t>; </a:t>
            </a:r>
          </a:p>
          <a:p>
            <a:pPr lvl="1"/>
            <a:r>
              <a:rPr lang="pt-BR" dirty="0">
                <a:solidFill>
                  <a:srgbClr val="292929"/>
                </a:solidFill>
                <a:latin typeface="+mj-lt"/>
              </a:rPr>
              <a:t>M</a:t>
            </a:r>
            <a:r>
              <a:rPr lang="pt-BR" sz="2000" dirty="0">
                <a:solidFill>
                  <a:srgbClr val="292929"/>
                </a:solidFill>
                <a:latin typeface="+mj-lt"/>
              </a:rPr>
              <a:t>ultiplataforma: </a:t>
            </a:r>
            <a:r>
              <a:rPr lang="pt-BR" sz="2000" b="0" dirty="0">
                <a:solidFill>
                  <a:srgbClr val="292929"/>
                </a:solidFill>
                <a:effectLst/>
                <a:latin typeface="+mj-lt"/>
              </a:rPr>
              <a:t>Windows, Linux e </a:t>
            </a:r>
            <a:r>
              <a:rPr lang="pt-BR" sz="2000" b="0" dirty="0" err="1">
                <a:solidFill>
                  <a:srgbClr val="292929"/>
                </a:solidFill>
                <a:effectLst/>
                <a:latin typeface="+mj-lt"/>
              </a:rPr>
              <a:t>MacOSX</a:t>
            </a:r>
            <a:endParaRPr lang="pt-BR" sz="2400" dirty="0">
              <a:latin typeface="+mj-lt"/>
            </a:endParaRPr>
          </a:p>
          <a:p>
            <a:pPr lvl="1"/>
            <a:endParaRPr lang="pt-BR" dirty="0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INSTALAÇÃO E AMBIENTES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3127014-B0F5-4361-9006-A83BF9581BEC}"/>
              </a:ext>
            </a:extLst>
          </p:cNvPr>
          <p:cNvSpPr txBox="1"/>
          <p:nvPr/>
        </p:nvSpPr>
        <p:spPr>
          <a:xfrm>
            <a:off x="38600" y="4750925"/>
            <a:ext cx="2417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Maiores Informações: </a:t>
            </a:r>
            <a:r>
              <a:rPr lang="pt-BR" dirty="0">
                <a:hlinkClick r:id="rId3"/>
              </a:rPr>
              <a:t>aqui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8919614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154</Words>
  <Application>Microsoft Office PowerPoint</Application>
  <PresentationFormat>Apresentação na tela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Roboto Condensed Light</vt:lpstr>
      <vt:lpstr>Arvo</vt:lpstr>
      <vt:lpstr>Roboto Condensed</vt:lpstr>
      <vt:lpstr>Arial</vt:lpstr>
      <vt:lpstr>Salerio template</vt:lpstr>
      <vt:lpstr>1_Salerio template</vt:lpstr>
      <vt:lpstr>Python: Primeiros Passos</vt:lpstr>
      <vt:lpstr>1ª Aula</vt:lpstr>
      <vt:lpstr>Apresentação do PowerPoint</vt:lpstr>
      <vt:lpstr>Python: Introdução e Instalação</vt:lpstr>
      <vt:lpstr>Python: Origem</vt:lpstr>
      <vt:lpstr>Python: Origem</vt:lpstr>
      <vt:lpstr>Python: Definição</vt:lpstr>
      <vt:lpstr>INSTALAÇÃO E AMBIENTES</vt:lpstr>
      <vt:lpstr>INSTALAÇÃO E AMBIENTES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Sensoriamento Remoto do Clima</dc:title>
  <dc:creator>ziongh</dc:creator>
  <cp:lastModifiedBy>Philipe Riskalla_Leal</cp:lastModifiedBy>
  <cp:revision>24</cp:revision>
  <dcterms:modified xsi:type="dcterms:W3CDTF">2021-11-03T16:58:06Z</dcterms:modified>
</cp:coreProperties>
</file>